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809747"/>
            <a:ext cx="9144000" cy="2187001"/>
          </a:xfrm>
        </p:spPr>
        <p:txBody>
          <a:bodyPr/>
          <a:lstStyle/>
          <a:p>
            <a:r>
              <a:rPr lang="ru-RU" altLang="en-US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Играем с фиксиками</a:t>
            </a:r>
            <a:endParaRPr lang="ru-RU" altLang="en-US">
              <a:ln w="12700" cmpd="sng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80540" y="0"/>
            <a:ext cx="9144000" cy="554355"/>
          </a:xfrm>
        </p:spPr>
        <p:txBody>
          <a:bodyPr/>
          <a:lstStyle/>
          <a:p>
            <a:r>
              <a:rPr lang="ru-RU" altLang="en-US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Автоматизация звука  С в словах</a:t>
            </a:r>
            <a:endParaRPr lang="ru-RU" altLang="en-US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000">
                <a:ln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теперь повторяем за мной!</a:t>
            </a:r>
            <a:endParaRPr lang="ru-RU" altLang="en-US" sz="2000">
              <a:ln/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Выноска-облако 5"/>
          <p:cNvSpPr/>
          <p:nvPr/>
        </p:nvSpPr>
        <p:spPr>
          <a:xfrm rot="10800000" flipH="1" flipV="1">
            <a:off x="7407275" y="897890"/>
            <a:ext cx="4531995" cy="2270125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7763510" y="1494790"/>
            <a:ext cx="382016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3200">
                <a:solidFill>
                  <a:srgbClr val="FF0000"/>
                </a:solidFill>
              </a:rPr>
              <a:t>СА СА СА</a:t>
            </a:r>
            <a:endParaRPr lang="ru-RU" altLang="en-US" sz="3200">
              <a:solidFill>
                <a:srgbClr val="FF0000"/>
              </a:solidFill>
            </a:endParaRPr>
          </a:p>
          <a:p>
            <a:pPr algn="ctr"/>
            <a:r>
              <a:rPr lang="ru-RU" altLang="en-US" sz="3200">
                <a:solidFill>
                  <a:srgbClr val="FF0000"/>
                </a:solidFill>
              </a:rPr>
              <a:t>НА НОСУ СИДИТ ОСА</a:t>
            </a:r>
            <a:endParaRPr lang="ru-RU" altLang="en-US" sz="3200">
              <a:solidFill>
                <a:srgbClr val="FF0000"/>
              </a:solidFill>
            </a:endParaRPr>
          </a:p>
        </p:txBody>
      </p:sp>
      <p:pic>
        <p:nvPicPr>
          <p:cNvPr id="9" name="Замещающее содержимое 8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45" y="2075180"/>
            <a:ext cx="854710" cy="1092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54219 0.246481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Выноска-облако 5"/>
          <p:cNvSpPr/>
          <p:nvPr/>
        </p:nvSpPr>
        <p:spPr>
          <a:xfrm rot="10800000" flipH="1" flipV="1">
            <a:off x="5757545" y="227965"/>
            <a:ext cx="6101715" cy="2270125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602730" y="908685"/>
            <a:ext cx="441071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3200">
                <a:solidFill>
                  <a:srgbClr val="FF0000"/>
                </a:solidFill>
              </a:rPr>
              <a:t>СО СО СО</a:t>
            </a:r>
            <a:endParaRPr lang="ru-RU" altLang="en-US" sz="3200">
              <a:solidFill>
                <a:srgbClr val="FF0000"/>
              </a:solidFill>
            </a:endParaRPr>
          </a:p>
          <a:p>
            <a:pPr algn="ctr"/>
            <a:r>
              <a:rPr lang="ru-RU" altLang="en-US" sz="3200">
                <a:solidFill>
                  <a:srgbClr val="FF0000"/>
                </a:solidFill>
              </a:rPr>
              <a:t>НАШЕ СДУЛОСЬ КОЛЕСО</a:t>
            </a:r>
            <a:endParaRPr lang="ru-RU" altLang="en-US" sz="3200">
              <a:solidFill>
                <a:srgbClr val="FF0000"/>
              </a:solidFill>
            </a:endParaRPr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555" y="3230245"/>
            <a:ext cx="3443605" cy="3443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Выноска-облако 5"/>
          <p:cNvSpPr/>
          <p:nvPr/>
        </p:nvSpPr>
        <p:spPr>
          <a:xfrm rot="10800000" flipH="1" flipV="1">
            <a:off x="5757545" y="227965"/>
            <a:ext cx="6101715" cy="2270125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958965" y="908685"/>
            <a:ext cx="369824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3200">
                <a:solidFill>
                  <a:srgbClr val="FF0000"/>
                </a:solidFill>
              </a:rPr>
              <a:t>СУ СУ СУ</a:t>
            </a:r>
            <a:endParaRPr lang="ru-RU" altLang="en-US" sz="3200">
              <a:solidFill>
                <a:srgbClr val="FF0000"/>
              </a:solidFill>
            </a:endParaRPr>
          </a:p>
          <a:p>
            <a:pPr algn="ctr"/>
            <a:r>
              <a:rPr lang="ru-RU" altLang="en-US" sz="3200">
                <a:solidFill>
                  <a:srgbClr val="FF0000"/>
                </a:solidFill>
              </a:rPr>
              <a:t>ВОДУ В СИТЕ Я НЕСУ</a:t>
            </a:r>
            <a:endParaRPr lang="ru-RU" altLang="en-US" sz="3200">
              <a:solidFill>
                <a:srgbClr val="FF0000"/>
              </a:solidFill>
            </a:endParaRPr>
          </a:p>
        </p:txBody>
      </p:sp>
      <p:pic>
        <p:nvPicPr>
          <p:cNvPr id="11" name="Замещающее содержимое 10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495" y="4074160"/>
            <a:ext cx="3347085" cy="251079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Выноска-облако 5"/>
          <p:cNvSpPr/>
          <p:nvPr/>
        </p:nvSpPr>
        <p:spPr>
          <a:xfrm rot="10800000" flipH="1" flipV="1">
            <a:off x="5757545" y="227965"/>
            <a:ext cx="6101715" cy="2270125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341428" y="749300"/>
            <a:ext cx="493331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3200">
                <a:solidFill>
                  <a:srgbClr val="FF0000"/>
                </a:solidFill>
              </a:rPr>
              <a:t>АС АС АС </a:t>
            </a:r>
            <a:endParaRPr lang="ru-RU" altLang="en-US" sz="3200">
              <a:solidFill>
                <a:srgbClr val="FF0000"/>
              </a:solidFill>
            </a:endParaRPr>
          </a:p>
          <a:p>
            <a:pPr algn="ctr"/>
            <a:r>
              <a:rPr lang="ru-RU" altLang="en-US" sz="3200">
                <a:solidFill>
                  <a:srgbClr val="FF0000"/>
                </a:solidFill>
              </a:rPr>
              <a:t>СЛАВА СЛАВНЫЙ ВОДОЛАЗ</a:t>
            </a:r>
            <a:endParaRPr lang="ru-RU" altLang="en-US" sz="3200">
              <a:solidFill>
                <a:srgbClr val="FF0000"/>
              </a:solidFill>
            </a:endParaRPr>
          </a:p>
        </p:txBody>
      </p:sp>
      <p:pic>
        <p:nvPicPr>
          <p:cNvPr id="19" name="Замещающее содержимое 1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8300" y="1275715"/>
            <a:ext cx="5181600" cy="4053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Выноска-облако 5"/>
          <p:cNvSpPr/>
          <p:nvPr/>
        </p:nvSpPr>
        <p:spPr>
          <a:xfrm rot="10800000" flipH="1" flipV="1">
            <a:off x="5757545" y="258445"/>
            <a:ext cx="6101715" cy="2270125"/>
          </a:xfrm>
          <a:prstGeom prst="cloud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738621" y="749300"/>
            <a:ext cx="413893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3200">
                <a:solidFill>
                  <a:srgbClr val="FF0000"/>
                </a:solidFill>
              </a:rPr>
              <a:t>ОС ОС ОС </a:t>
            </a:r>
            <a:endParaRPr lang="ru-RU" altLang="en-US" sz="3200">
              <a:solidFill>
                <a:srgbClr val="FF0000"/>
              </a:solidFill>
            </a:endParaRPr>
          </a:p>
          <a:p>
            <a:pPr algn="ctr"/>
            <a:r>
              <a:rPr lang="ru-RU" altLang="en-US" sz="3200">
                <a:solidFill>
                  <a:srgbClr val="FF0000"/>
                </a:solidFill>
              </a:rPr>
              <a:t>ПЫЛЕСОСИТ ПЫЛЕСОС</a:t>
            </a:r>
            <a:endParaRPr lang="ru-RU" altLang="en-US" sz="3200">
              <a:solidFill>
                <a:srgbClr val="FF0000"/>
              </a:solidFill>
            </a:endParaRPr>
          </a:p>
        </p:txBody>
      </p:sp>
      <p:pic>
        <p:nvPicPr>
          <p:cNvPr id="15" name="Замещающее содержимое 14"/>
          <p:cNvPicPr>
            <a:picLocks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750" y="2416175"/>
            <a:ext cx="330517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ru-RU" altLang="en-US" sz="222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 теперь помоги фиксикам отгадать загадки</a:t>
            </a:r>
            <a:endParaRPr lang="ru-RU" altLang="en-US" sz="222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2385" y="1390650"/>
            <a:ext cx="3681095" cy="1325880"/>
          </a:xfrm>
        </p:spPr>
        <p:txBody>
          <a:bodyPr/>
          <a:p>
            <a:r>
              <a:rPr lang="ru-RU" altLang="en-US" sz="2800">
                <a:solidFill>
                  <a:schemeClr val="bg1"/>
                </a:solidFill>
              </a:rPr>
              <a:t>В дом чужого не пущу,</a:t>
            </a:r>
            <a:br>
              <a:rPr lang="ru-RU" altLang="en-US" sz="2800">
                <a:solidFill>
                  <a:schemeClr val="bg1"/>
                </a:solidFill>
              </a:rPr>
            </a:br>
            <a:r>
              <a:rPr lang="ru-RU" altLang="en-US" sz="2800">
                <a:solidFill>
                  <a:schemeClr val="bg1"/>
                </a:solidFill>
              </a:rPr>
              <a:t>б</a:t>
            </a:r>
            <a:r>
              <a:rPr lang="ru-RU" altLang="en-US" sz="2800">
                <a:solidFill>
                  <a:schemeClr val="bg1"/>
                </a:solidFill>
              </a:rPr>
              <a:t>ез хозяина грущу.</a:t>
            </a:r>
            <a:endParaRPr lang="ru-RU" altLang="en-US" sz="2800">
              <a:solidFill>
                <a:schemeClr val="bg1"/>
              </a:solidFill>
            </a:endParaRPr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8300" y="3404870"/>
            <a:ext cx="5181600" cy="300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7705" y="1179195"/>
            <a:ext cx="2880360" cy="1325880"/>
          </a:xfrm>
        </p:spPr>
        <p:txBody>
          <a:bodyPr/>
          <a:p>
            <a:r>
              <a:rPr lang="ru-RU" altLang="en-US" sz="2800">
                <a:solidFill>
                  <a:schemeClr val="bg1"/>
                </a:solidFill>
              </a:rPr>
              <a:t>Ночью не спит,</a:t>
            </a:r>
            <a:br>
              <a:rPr lang="ru-RU" altLang="en-US" sz="2800">
                <a:solidFill>
                  <a:schemeClr val="bg1"/>
                </a:solidFill>
              </a:rPr>
            </a:br>
            <a:r>
              <a:rPr lang="ru-RU" altLang="en-US" sz="2800">
                <a:solidFill>
                  <a:schemeClr val="bg1"/>
                </a:solidFill>
              </a:rPr>
              <a:t>на суку сидит.</a:t>
            </a:r>
            <a:endParaRPr lang="ru-RU" altLang="en-US" sz="2800">
              <a:solidFill>
                <a:schemeClr val="bg1"/>
              </a:soli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910" y="2383790"/>
            <a:ext cx="420433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330" y="1692275"/>
            <a:ext cx="5551170" cy="1325880"/>
          </a:xfrm>
        </p:spPr>
        <p:txBody>
          <a:bodyPr>
            <a:normAutofit/>
          </a:bodyPr>
          <a:p>
            <a:r>
              <a:rPr lang="ru-RU" altLang="en-US" sz="2800">
                <a:solidFill>
                  <a:schemeClr val="bg1"/>
                </a:solidFill>
              </a:rPr>
              <a:t>Сперва с горы летишь на них, а после в гору тянешь их.</a:t>
            </a:r>
            <a:endParaRPr lang="ru-RU" altLang="en-US" sz="2800">
              <a:solidFill>
                <a:schemeClr val="bg1"/>
              </a:solidFill>
            </a:endParaRPr>
          </a:p>
        </p:txBody>
      </p:sp>
      <p:pic>
        <p:nvPicPr>
          <p:cNvPr id="26" name="Замещающее содержимое 2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990" y="3195320"/>
            <a:ext cx="5181600" cy="3662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735" y="1825625"/>
            <a:ext cx="3770630" cy="1325880"/>
          </a:xfrm>
        </p:spPr>
        <p:txBody>
          <a:bodyPr>
            <a:normAutofit fontScale="90000"/>
          </a:bodyPr>
          <a:p>
            <a:r>
              <a:rPr lang="ru-RU" altLang="en-US" sz="2800">
                <a:solidFill>
                  <a:schemeClr val="bg1"/>
                </a:solidFill>
              </a:rPr>
              <a:t>Очень много силы в нем,</a:t>
            </a:r>
            <a:br>
              <a:rPr lang="ru-RU" altLang="en-US" sz="2800">
                <a:solidFill>
                  <a:schemeClr val="bg1"/>
                </a:solidFill>
              </a:rPr>
            </a:br>
            <a:r>
              <a:rPr lang="ru-RU" altLang="en-US" sz="2800">
                <a:solidFill>
                  <a:schemeClr val="bg1"/>
                </a:solidFill>
              </a:rPr>
              <a:t>ростом он почти что с дом.</a:t>
            </a:r>
            <a:endParaRPr lang="ru-RU" altLang="en-US" sz="2800">
              <a:solidFill>
                <a:schemeClr val="bg1"/>
              </a:solidFill>
            </a:endParaRPr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550" y="2278380"/>
            <a:ext cx="465899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979170"/>
          </a:xfrm>
        </p:spPr>
        <p:txBody>
          <a:bodyPr/>
          <a:p>
            <a:r>
              <a:rPr lang="ru-RU" altLang="en-US" sz="200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Фиксики учатся в школе. Сейчас у них урок.</a:t>
            </a:r>
            <a:endParaRPr lang="ru-RU" altLang="en-US" sz="200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>
                <a:ln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Урок прошел отлично! Молодец!</a:t>
            </a:r>
            <a:endParaRPr lang="ru-RU" altLang="en-US">
              <a:ln/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ru-RU" altLang="en-US" sz="2220">
                <a:ln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Дедус вызвал к доске Симку. </a:t>
            </a:r>
            <a:br>
              <a:rPr lang="ru-RU" altLang="en-US" sz="2220">
                <a:ln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en-US" sz="2220">
                <a:ln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Поможем ей получить пятерку?</a:t>
            </a:r>
            <a:endParaRPr lang="ru-RU" altLang="en-US" sz="2220">
              <a:ln/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975" y="2739390"/>
            <a:ext cx="319659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35" y="258445"/>
            <a:ext cx="11601450" cy="911225"/>
          </a:xfrm>
        </p:spPr>
        <p:txBody>
          <a:bodyPr>
            <a:noAutofit/>
          </a:bodyPr>
          <a:p>
            <a:pPr algn="ctr">
              <a:lnSpc>
                <a:spcPct val="70000"/>
              </a:lnSpc>
            </a:pPr>
            <a:r>
              <a:rPr lang="ru-RU" altLang="en-US" sz="2000">
                <a:ln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Симка должна назвать все картинки и взять только те,в названии которых нет звука С</a:t>
            </a:r>
            <a:endParaRPr lang="ru-RU" altLang="en-US" sz="2000">
              <a:ln/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8765" y="1318260"/>
            <a:ext cx="1455420" cy="16992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Замещающее содержимое 8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58490" y="1318260"/>
            <a:ext cx="1630045" cy="1698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rcRect b="7229"/>
          <a:stretch>
            <a:fillRect/>
          </a:stretch>
        </p:blipFill>
        <p:spPr>
          <a:xfrm>
            <a:off x="4942840" y="1318260"/>
            <a:ext cx="1454785" cy="1719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970" y="3164840"/>
            <a:ext cx="2423160" cy="1272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rcRect l="26608" r="23667"/>
          <a:stretch>
            <a:fillRect/>
          </a:stretch>
        </p:blipFill>
        <p:spPr>
          <a:xfrm>
            <a:off x="3707130" y="2918460"/>
            <a:ext cx="1479550" cy="2231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/>
          <a:srcRect b="13888"/>
          <a:stretch>
            <a:fillRect/>
          </a:stretch>
        </p:blipFill>
        <p:spPr>
          <a:xfrm>
            <a:off x="5390515" y="3037840"/>
            <a:ext cx="2188845" cy="1470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833 0.180463 L 0.490833 0.43046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3982085" cy="1325880"/>
          </a:xfrm>
        </p:spPr>
        <p:txBody>
          <a:bodyPr>
            <a:normAutofit fontScale="90000"/>
          </a:bodyPr>
          <a:p>
            <a:r>
              <a:rPr lang="ru-RU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Отлично!</a:t>
            </a:r>
            <a:br>
              <a:rPr lang="ru-RU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Молодец!</a:t>
            </a:r>
            <a:endParaRPr lang="ru-RU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363720" y="258445"/>
            <a:ext cx="5806440" cy="65995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75" y="61595"/>
            <a:ext cx="10515600" cy="903605"/>
          </a:xfrm>
        </p:spPr>
        <p:txBody>
          <a:bodyPr>
            <a:normAutofit/>
          </a:bodyPr>
          <a:p>
            <a:pPr algn="l">
              <a:lnSpc>
                <a:spcPct val="70000"/>
              </a:lnSpc>
            </a:pPr>
            <a:r>
              <a:rPr lang="ru-RU" altLang="en-US" sz="2220" b="1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Задание для Нолика:посмотри на картинки и закончи предложения. Поможем Нолику?</a:t>
            </a:r>
            <a:endParaRPr lang="ru-RU" altLang="en-US" sz="2220" b="1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36745" y="2969895"/>
            <a:ext cx="6443980" cy="995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669790" y="3281045"/>
            <a:ext cx="5832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/>
              <a:t>Мама купила розовые...</a:t>
            </a:r>
            <a:endParaRPr lang="ru-RU" altLang="en-US" sz="2800"/>
          </a:p>
        </p:txBody>
      </p:sp>
      <p:sp>
        <p:nvSpPr>
          <p:cNvPr id="9" name="Прямоугольник 8"/>
          <p:cNvSpPr/>
          <p:nvPr/>
        </p:nvSpPr>
        <p:spPr>
          <a:xfrm>
            <a:off x="4436745" y="3965575"/>
            <a:ext cx="6443345" cy="934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4669790" y="4171950"/>
            <a:ext cx="6064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/>
              <a:t>Высоко в небе летит...</a:t>
            </a:r>
            <a:endParaRPr lang="ru-RU" altLang="en-US" sz="2800"/>
          </a:p>
        </p:txBody>
      </p:sp>
      <p:sp>
        <p:nvSpPr>
          <p:cNvPr id="11" name="Прямоугольник 10"/>
          <p:cNvSpPr/>
          <p:nvPr/>
        </p:nvSpPr>
        <p:spPr>
          <a:xfrm>
            <a:off x="4436745" y="4855210"/>
            <a:ext cx="6443345" cy="101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4756785" y="5137150"/>
            <a:ext cx="24980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800"/>
              <a:t>На суку сидит...</a:t>
            </a:r>
            <a:endParaRPr lang="ru-RU" altLang="en-US" sz="2800"/>
          </a:p>
        </p:txBody>
      </p:sp>
      <p:sp>
        <p:nvSpPr>
          <p:cNvPr id="13" name="Прямоугольник 12"/>
          <p:cNvSpPr/>
          <p:nvPr/>
        </p:nvSpPr>
        <p:spPr>
          <a:xfrm>
            <a:off x="4436745" y="5820410"/>
            <a:ext cx="6443345" cy="92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4756785" y="6117590"/>
            <a:ext cx="24161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800"/>
              <a:t>В лесу растет...</a:t>
            </a:r>
            <a:endParaRPr lang="ru-RU" altLang="en-US" sz="2800"/>
          </a:p>
        </p:txBody>
      </p:sp>
      <p:pic>
        <p:nvPicPr>
          <p:cNvPr id="15" name="Замещающее содержимое 1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73285" y="725805"/>
            <a:ext cx="1278890" cy="1678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Замещающее содержимое 17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31640" y="1302385"/>
            <a:ext cx="2337435" cy="1330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75" y="1098550"/>
            <a:ext cx="1718310" cy="1737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33410" y="1058545"/>
            <a:ext cx="1539875" cy="1818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rcRect l="26552" t="25169" r="28655" b="18873"/>
          <a:stretch>
            <a:fillRect/>
          </a:stretch>
        </p:blipFill>
        <p:spPr>
          <a:xfrm>
            <a:off x="-135890" y="4528185"/>
            <a:ext cx="1933575" cy="2329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8958 0.0616667 L 0.00734375 0.294074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1458 0.370463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25521 0.449722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72917 0.649907 " pathEditMode="relative" rAng="0" ptsTypes="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Отлично!</a:t>
            </a:r>
            <a:endParaRPr lang="ru-RU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12490" y="560070"/>
            <a:ext cx="6297930" cy="62979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888365"/>
          </a:xfrm>
        </p:spPr>
        <p:txBody>
          <a:bodyPr>
            <a:normAutofit/>
          </a:bodyPr>
          <a:p>
            <a:r>
              <a:rPr lang="ru-RU" altLang="en-US" sz="2220" b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Задание для Шпули: картинки, в названии которых звук С твердый положи в коробку, а в названи которых звук С мягкий - в корзину.</a:t>
            </a:r>
            <a:endParaRPr lang="ru-RU" altLang="en-US" sz="2220" b="1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11545" y="1282065"/>
            <a:ext cx="1646555" cy="2330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58100" y="1282065"/>
            <a:ext cx="1884045" cy="2330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545" y="3612515"/>
            <a:ext cx="1645920" cy="1951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58100" y="3612515"/>
            <a:ext cx="1780540" cy="1834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780" y="1282700"/>
            <a:ext cx="1840230" cy="2329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rcRect t="9062" b="-1631"/>
          <a:stretch>
            <a:fillRect/>
          </a:stretch>
        </p:blipFill>
        <p:spPr>
          <a:xfrm>
            <a:off x="9439275" y="3552825"/>
            <a:ext cx="1831340" cy="1894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545" y="5431790"/>
            <a:ext cx="1646555" cy="1426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100" y="5447030"/>
            <a:ext cx="1568450" cy="1507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6550" y="5432425"/>
            <a:ext cx="1228090" cy="1426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4640" y="5447030"/>
            <a:ext cx="706755" cy="1410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9875" y="4547870"/>
            <a:ext cx="2865120" cy="2653665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695" y="4662805"/>
            <a:ext cx="2688590" cy="2538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5 0 L -0.465104 0.4616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12396 0.450648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43021 0.45287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5104 0.134074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51 0.24824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28385 0.246019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4583 0.00666667 L -0.447812 -0.0885185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0781 -0.0812963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88646 -0.000555556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76146 -0.0918519 " pathEditMode="relative" rAng="0" ptsTypes="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Замечательно!</a:t>
            </a:r>
            <a:br>
              <a:rPr lang="ru-RU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Молодец!</a:t>
            </a:r>
            <a:endParaRPr lang="ru-RU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rcRect r="48572"/>
          <a:stretch>
            <a:fillRect/>
          </a:stretch>
        </p:blipFill>
        <p:spPr>
          <a:xfrm>
            <a:off x="3980815" y="258445"/>
            <a:ext cx="6168390" cy="67481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970</Words>
  <Application>WPS Presentation</Application>
  <PresentationFormat>宽屏</PresentationFormat>
  <Paragraphs>57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Office Theme</vt:lpstr>
      <vt:lpstr>Играем с фиксиками</vt:lpstr>
      <vt:lpstr>Фиксики учатся в школе. Сейчас у них урок.</vt:lpstr>
      <vt:lpstr>Учитель Дедус вызвал к доске Симку.  Поможем ей получить пятерку?</vt:lpstr>
      <vt:lpstr>Симка должна назвать все картинки и взять только те, в названии которой нет звука С</vt:lpstr>
      <vt:lpstr>Отлично! Молодец!</vt:lpstr>
      <vt:lpstr>Задание для Нолика:посмотри на картинки и закончи предложения. Поможем Нолику?</vt:lpstr>
      <vt:lpstr>Отлично!</vt:lpstr>
      <vt:lpstr>Задание для Шпули: картинки, в названии которых звук С твердый положи в коробку, а в названи которых звук С мягкий - в корзину.</vt:lpstr>
      <vt:lpstr>Замечательно! Молодец!</vt:lpstr>
      <vt:lpstr>А теперь повторяем за мной!</vt:lpstr>
      <vt:lpstr>PowerPoint 演示文稿</vt:lpstr>
      <vt:lpstr>PowerPoint 演示文稿</vt:lpstr>
      <vt:lpstr>PowerPoint 演示文稿</vt:lpstr>
      <vt:lpstr>PowerPoint 演示文稿</vt:lpstr>
      <vt:lpstr>А теперь помоги фиксикам отгадать загадки</vt:lpstr>
      <vt:lpstr>В дом чужого не пущу, без хозяина грущу.</vt:lpstr>
      <vt:lpstr>Ночью не спит, на суку сидит.</vt:lpstr>
      <vt:lpstr>Сперва с горы летишь на них, а после в гору тянешь их.</vt:lpstr>
      <vt:lpstr>Очень много силы в нем, ростом он почти что с дом.</vt:lpstr>
      <vt:lpstr>Урок прошел отлично! Молодец!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31</cp:revision>
  <dcterms:created xsi:type="dcterms:W3CDTF">2022-06-21T17:20:00Z</dcterms:created>
  <dcterms:modified xsi:type="dcterms:W3CDTF">2022-06-26T18:23:28Z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1049-11.2.0.11156</vt:lpwstr>
  </property>
  <property fmtid="{D5CDD505-2E9C-101B-9397-08002B2CF9AE}" pid="3" name="ICV">
    <vt:lpwstr>916281109B994D9A97F2F4C66C0AEDAE</vt:lpwstr>
  </property>
</Properties>
</file>